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3" r:id="rId3"/>
    <p:sldId id="257" r:id="rId4"/>
    <p:sldId id="270" r:id="rId5"/>
    <p:sldId id="275" r:id="rId6"/>
    <p:sldId id="276" r:id="rId7"/>
    <p:sldId id="272" r:id="rId8"/>
    <p:sldId id="273" r:id="rId9"/>
    <p:sldId id="274" r:id="rId10"/>
    <p:sldId id="258" r:id="rId11"/>
    <p:sldId id="260" r:id="rId12"/>
    <p:sldId id="261" r:id="rId13"/>
    <p:sldId id="262" r:id="rId14"/>
    <p:sldId id="263" r:id="rId15"/>
    <p:sldId id="264" r:id="rId16"/>
    <p:sldId id="265" r:id="rId17"/>
    <p:sldId id="267" r:id="rId18"/>
    <p:sldId id="266" r:id="rId19"/>
    <p:sldId id="268" r:id="rId20"/>
    <p:sldId id="269" r:id="rId21"/>
    <p:sldId id="277" r:id="rId22"/>
    <p:sldId id="278" r:id="rId23"/>
    <p:sldId id="279" r:id="rId24"/>
    <p:sldId id="280" r:id="rId25"/>
    <p:sldId id="281"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5B1482A-CBF4-45EC-8975-550781835DEA}"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0EB18E-1F52-4160-8B1D-7B91BD34C93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B1482A-CBF4-45EC-8975-550781835DEA}"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0EB18E-1F52-4160-8B1D-7B91BD34C93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B1482A-CBF4-45EC-8975-550781835DEA}"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0EB18E-1F52-4160-8B1D-7B91BD34C93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B1482A-CBF4-45EC-8975-550781835DEA}"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0EB18E-1F52-4160-8B1D-7B91BD34C93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B1482A-CBF4-45EC-8975-550781835DEA}"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0EB18E-1F52-4160-8B1D-7B91BD34C93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B1482A-CBF4-45EC-8975-550781835DEA}" type="datetimeFigureOut">
              <a:rPr lang="en-US" smtClean="0"/>
              <a:t>5/20/2015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0EB18E-1F52-4160-8B1D-7B91BD34C93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B1482A-CBF4-45EC-8975-550781835DEA}" type="datetimeFigureOut">
              <a:rPr lang="en-US" smtClean="0"/>
              <a:t>5/20/2015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0EB18E-1F52-4160-8B1D-7B91BD34C93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B1482A-CBF4-45EC-8975-550781835DEA}" type="datetimeFigureOut">
              <a:rPr lang="en-US" smtClean="0"/>
              <a:t>5/20/2015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0EB18E-1F52-4160-8B1D-7B91BD34C93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B1482A-CBF4-45EC-8975-550781835DEA}" type="datetimeFigureOut">
              <a:rPr lang="en-US" smtClean="0"/>
              <a:t>5/20/2015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0EB18E-1F52-4160-8B1D-7B91BD34C93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B1482A-CBF4-45EC-8975-550781835DEA}" type="datetimeFigureOut">
              <a:rPr lang="en-US" smtClean="0"/>
              <a:t>5/20/2015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0EB18E-1F52-4160-8B1D-7B91BD34C937}"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5B1482A-CBF4-45EC-8975-550781835DEA}" type="datetimeFigureOut">
              <a:rPr lang="en-US" smtClean="0"/>
              <a:t>5/20/2015</a:t>
            </a:fld>
            <a:endParaRPr lang="en-US"/>
          </a:p>
        </p:txBody>
      </p:sp>
      <p:sp>
        <p:nvSpPr>
          <p:cNvPr id="9" name="Slide Number Placeholder 8"/>
          <p:cNvSpPr>
            <a:spLocks noGrp="1"/>
          </p:cNvSpPr>
          <p:nvPr>
            <p:ph type="sldNum" sz="quarter" idx="11"/>
          </p:nvPr>
        </p:nvSpPr>
        <p:spPr/>
        <p:txBody>
          <a:bodyPr/>
          <a:lstStyle/>
          <a:p>
            <a:fld id="{C50EB18E-1F52-4160-8B1D-7B91BD34C937}"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50EB18E-1F52-4160-8B1D-7B91BD34C937}"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E5B1482A-CBF4-45EC-8975-550781835DEA}" type="datetimeFigureOut">
              <a:rPr lang="en-US" smtClean="0"/>
              <a:t>5/20/2015</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C3TZGZn5VwA"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Tone</a:t>
            </a:r>
            <a:endParaRPr lang="en-US" dirty="0"/>
          </a:p>
        </p:txBody>
      </p:sp>
      <p:sp>
        <p:nvSpPr>
          <p:cNvPr id="3" name="Subtitle 2"/>
          <p:cNvSpPr>
            <a:spLocks noGrp="1"/>
          </p:cNvSpPr>
          <p:nvPr>
            <p:ph type="subTitle" idx="1"/>
          </p:nvPr>
        </p:nvSpPr>
        <p:spPr>
          <a:xfrm>
            <a:off x="685800" y="4572000"/>
            <a:ext cx="6461760" cy="1737320"/>
          </a:xfrm>
        </p:spPr>
        <p:txBody>
          <a:bodyPr>
            <a:noAutofit/>
          </a:bodyPr>
          <a:lstStyle/>
          <a:p>
            <a:r>
              <a:rPr lang="en-US" dirty="0" smtClean="0"/>
              <a:t>is </a:t>
            </a:r>
            <a:r>
              <a:rPr lang="en-US" dirty="0"/>
              <a:t>a particular way of expressing feelings or attitudes that will influence how the reader feels about the characters, events, and outcomes. Speakers show tone more easily than writers because they can use voice tone, gesture, and facial expressions. A writer must use words alone</a:t>
            </a:r>
            <a:r>
              <a:rPr lang="en-US" dirty="0" smtClean="0"/>
              <a:t>.</a:t>
            </a:r>
            <a:endParaRPr lang="en-US" dirty="0"/>
          </a:p>
        </p:txBody>
      </p:sp>
    </p:spTree>
    <p:extLst>
      <p:ext uri="{BB962C8B-B14F-4D97-AF65-F5344CB8AC3E}">
        <p14:creationId xmlns:p14="http://schemas.microsoft.com/office/powerpoint/2010/main" val="3503874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nSpc>
                <a:spcPct val="80000"/>
              </a:lnSpc>
              <a:buFont typeface="Wingdings" pitchFamily="2" charset="2"/>
              <a:buNone/>
            </a:pPr>
            <a:r>
              <a:rPr lang="en-US" sz="3300" dirty="0" smtClean="0"/>
              <a:t>The girls were playing in the pond, splashing each other</a:t>
            </a:r>
          </a:p>
          <a:p>
            <a:pPr>
              <a:lnSpc>
                <a:spcPct val="80000"/>
              </a:lnSpc>
              <a:buFont typeface="Wingdings" pitchFamily="2" charset="2"/>
              <a:buNone/>
            </a:pPr>
            <a:r>
              <a:rPr lang="en-US" sz="3300" dirty="0" smtClean="0"/>
              <a:t>and trying to catch fish with their hands. They were</a:t>
            </a:r>
          </a:p>
          <a:p>
            <a:pPr>
              <a:lnSpc>
                <a:spcPct val="80000"/>
              </a:lnSpc>
              <a:buFont typeface="Wingdings" pitchFamily="2" charset="2"/>
              <a:buNone/>
            </a:pPr>
            <a:r>
              <a:rPr lang="en-US" sz="3300" dirty="0" smtClean="0"/>
              <a:t>having fun, but kept looking over their shoulders at the</a:t>
            </a:r>
          </a:p>
          <a:p>
            <a:pPr>
              <a:lnSpc>
                <a:spcPct val="80000"/>
              </a:lnSpc>
              <a:buFont typeface="Wingdings" pitchFamily="2" charset="2"/>
              <a:buNone/>
            </a:pPr>
            <a:r>
              <a:rPr lang="en-US" sz="3300" dirty="0" smtClean="0"/>
              <a:t>looming forest. The long grass of the field kept moving and</a:t>
            </a:r>
          </a:p>
          <a:p>
            <a:pPr>
              <a:lnSpc>
                <a:spcPct val="80000"/>
              </a:lnSpc>
              <a:buFont typeface="Wingdings" pitchFamily="2" charset="2"/>
              <a:buNone/>
            </a:pPr>
            <a:r>
              <a:rPr lang="en-US" sz="3300" dirty="0" smtClean="0"/>
              <a:t>they sort of felt like they were being watched… About a half</a:t>
            </a:r>
          </a:p>
          <a:p>
            <a:pPr>
              <a:lnSpc>
                <a:spcPct val="80000"/>
              </a:lnSpc>
              <a:buFont typeface="Wingdings" pitchFamily="2" charset="2"/>
              <a:buNone/>
            </a:pPr>
            <a:r>
              <a:rPr lang="en-US" sz="3300" dirty="0" smtClean="0"/>
              <a:t>hour passed and still the girls kept checking the field for</a:t>
            </a:r>
          </a:p>
          <a:p>
            <a:pPr>
              <a:lnSpc>
                <a:spcPct val="80000"/>
              </a:lnSpc>
              <a:buFont typeface="Wingdings" pitchFamily="2" charset="2"/>
              <a:buNone/>
            </a:pPr>
            <a:r>
              <a:rPr lang="en-US" sz="3300" dirty="0" smtClean="0"/>
              <a:t>movements. It seemed like a pair of dark eyes was on them.</a:t>
            </a:r>
          </a:p>
          <a:p>
            <a:pPr>
              <a:lnSpc>
                <a:spcPct val="80000"/>
              </a:lnSpc>
              <a:buFont typeface="Wingdings" pitchFamily="2" charset="2"/>
              <a:buNone/>
            </a:pPr>
            <a:r>
              <a:rPr lang="en-US" sz="3300" dirty="0" smtClean="0"/>
              <a:t>They even considered going back inside, but that would</a:t>
            </a:r>
          </a:p>
          <a:p>
            <a:pPr>
              <a:lnSpc>
                <a:spcPct val="80000"/>
              </a:lnSpc>
              <a:buFont typeface="Wingdings" pitchFamily="2" charset="2"/>
              <a:buNone/>
            </a:pPr>
            <a:r>
              <a:rPr lang="en-US" sz="3300" dirty="0" smtClean="0"/>
              <a:t>mean homework time. So they continued splashing, but</a:t>
            </a:r>
          </a:p>
          <a:p>
            <a:pPr>
              <a:lnSpc>
                <a:spcPct val="80000"/>
              </a:lnSpc>
              <a:buFont typeface="Wingdings" pitchFamily="2" charset="2"/>
              <a:buNone/>
            </a:pPr>
            <a:r>
              <a:rPr lang="en-US" sz="3300" dirty="0" smtClean="0"/>
              <a:t>with caution now. Their eyes hardly left the field.</a:t>
            </a:r>
          </a:p>
          <a:p>
            <a:pPr>
              <a:lnSpc>
                <a:spcPct val="80000"/>
              </a:lnSpc>
              <a:buFont typeface="Wingdings" pitchFamily="2" charset="2"/>
              <a:buNone/>
            </a:pPr>
            <a:endParaRPr lang="en-US" dirty="0" smtClean="0"/>
          </a:p>
          <a:p>
            <a:pPr>
              <a:lnSpc>
                <a:spcPct val="80000"/>
              </a:lnSpc>
              <a:buFont typeface="Wingdings" pitchFamily="2" charset="2"/>
              <a:buNone/>
            </a:pPr>
            <a:r>
              <a:rPr lang="en-US" sz="3400" dirty="0" smtClean="0"/>
              <a:t>The </a:t>
            </a:r>
            <a:r>
              <a:rPr lang="en-US" sz="3400" b="1" dirty="0" smtClean="0"/>
              <a:t>tone</a:t>
            </a:r>
            <a:r>
              <a:rPr lang="en-US" sz="3400" dirty="0" smtClean="0"/>
              <a:t> of this passage is </a:t>
            </a:r>
            <a:r>
              <a:rPr lang="en-US" sz="3400" b="1" u="sng" dirty="0" smtClean="0"/>
              <a:t>ominous</a:t>
            </a:r>
            <a:r>
              <a:rPr lang="en-US" sz="3400" dirty="0" smtClean="0"/>
              <a:t>, suggesting a little bit</a:t>
            </a:r>
          </a:p>
          <a:p>
            <a:pPr>
              <a:lnSpc>
                <a:spcPct val="80000"/>
              </a:lnSpc>
              <a:buFont typeface="Wingdings" pitchFamily="2" charset="2"/>
              <a:buNone/>
            </a:pPr>
            <a:r>
              <a:rPr lang="en-US" sz="3400" dirty="0" smtClean="0"/>
              <a:t>Of </a:t>
            </a:r>
            <a:r>
              <a:rPr lang="en-US" sz="3400" b="1" u="sng" dirty="0" smtClean="0"/>
              <a:t>fear or foreboding</a:t>
            </a:r>
            <a:r>
              <a:rPr lang="en-US" sz="3400" u="sng" dirty="0" smtClean="0"/>
              <a:t>.</a:t>
            </a:r>
            <a:r>
              <a:rPr lang="en-US" sz="3400" dirty="0" smtClean="0"/>
              <a:t>  Words like "caution, dark, and</a:t>
            </a:r>
          </a:p>
          <a:p>
            <a:pPr>
              <a:lnSpc>
                <a:spcPct val="80000"/>
              </a:lnSpc>
              <a:buFont typeface="Wingdings" pitchFamily="2" charset="2"/>
              <a:buNone/>
            </a:pPr>
            <a:r>
              <a:rPr lang="en-US" sz="3400" dirty="0" smtClean="0"/>
              <a:t>looming“ lead readers to the tone. </a:t>
            </a:r>
          </a:p>
          <a:p>
            <a:pPr marL="0" indent="0">
              <a:buNone/>
            </a:pPr>
            <a:endParaRPr lang="en-US" dirty="0"/>
          </a:p>
        </p:txBody>
      </p:sp>
    </p:spTree>
    <p:extLst>
      <p:ext uri="{BB962C8B-B14F-4D97-AF65-F5344CB8AC3E}">
        <p14:creationId xmlns:p14="http://schemas.microsoft.com/office/powerpoint/2010/main" val="3549176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Identifying the TONE is all about knowing the definitions of many descriptive vocabulary words.  Without this large vocabulary, it’s difficult to describe outside of “good” and “bad.”</a:t>
            </a:r>
          </a:p>
          <a:p>
            <a:pPr marL="0" indent="0">
              <a:buNone/>
            </a:pPr>
            <a:endParaRPr lang="en-US" dirty="0"/>
          </a:p>
        </p:txBody>
      </p:sp>
    </p:spTree>
    <p:extLst>
      <p:ext uri="{BB962C8B-B14F-4D97-AF65-F5344CB8AC3E}">
        <p14:creationId xmlns:p14="http://schemas.microsoft.com/office/powerpoint/2010/main" val="1150046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POSITIVE TONE</a:t>
            </a:r>
            <a:r>
              <a:rPr lang="en-US" dirty="0" smtClean="0"/>
              <a:t/>
            </a:r>
            <a:br>
              <a:rPr lang="en-US" dirty="0" smtClean="0"/>
            </a:br>
            <a:endParaRPr lang="en-US" dirty="0"/>
          </a:p>
        </p:txBody>
      </p:sp>
      <p:sp>
        <p:nvSpPr>
          <p:cNvPr id="3" name="Content Placeholder 2"/>
          <p:cNvSpPr>
            <a:spLocks noGrp="1"/>
          </p:cNvSpPr>
          <p:nvPr>
            <p:ph sz="half" idx="1"/>
          </p:nvPr>
        </p:nvSpPr>
        <p:spPr/>
        <p:txBody>
          <a:bodyPr>
            <a:normAutofit/>
          </a:bodyPr>
          <a:lstStyle/>
          <a:p>
            <a:r>
              <a:rPr lang="en-AU" dirty="0" smtClean="0"/>
              <a:t>Admiring</a:t>
            </a:r>
            <a:endParaRPr lang="en-US" dirty="0"/>
          </a:p>
          <a:p>
            <a:r>
              <a:rPr lang="en-AU" dirty="0"/>
              <a:t>Amicable</a:t>
            </a:r>
            <a:endParaRPr lang="en-US" dirty="0"/>
          </a:p>
          <a:p>
            <a:r>
              <a:rPr lang="en-AU" dirty="0"/>
              <a:t>Appreciative</a:t>
            </a:r>
            <a:endParaRPr lang="en-US" dirty="0"/>
          </a:p>
          <a:p>
            <a:r>
              <a:rPr lang="en-AU" dirty="0"/>
              <a:t>Approving</a:t>
            </a:r>
            <a:endParaRPr lang="en-US" dirty="0"/>
          </a:p>
          <a:p>
            <a:r>
              <a:rPr lang="en-AU" dirty="0"/>
              <a:t>Calm</a:t>
            </a:r>
            <a:endParaRPr lang="en-US" dirty="0"/>
          </a:p>
          <a:p>
            <a:r>
              <a:rPr lang="en-AU" dirty="0"/>
              <a:t>Conciliatory</a:t>
            </a:r>
            <a:endParaRPr lang="en-US" dirty="0"/>
          </a:p>
          <a:p>
            <a:r>
              <a:rPr lang="en-AU" dirty="0"/>
              <a:t>Diplomatic</a:t>
            </a:r>
            <a:endParaRPr lang="en-US" dirty="0"/>
          </a:p>
          <a:p>
            <a:pPr marL="0" indent="0">
              <a:buNone/>
            </a:pPr>
            <a:endParaRPr lang="en-US" dirty="0"/>
          </a:p>
        </p:txBody>
      </p:sp>
      <p:sp>
        <p:nvSpPr>
          <p:cNvPr id="6" name="Content Placeholder 5"/>
          <p:cNvSpPr>
            <a:spLocks noGrp="1"/>
          </p:cNvSpPr>
          <p:nvPr>
            <p:ph sz="half" idx="2"/>
          </p:nvPr>
        </p:nvSpPr>
        <p:spPr/>
        <p:txBody>
          <a:bodyPr>
            <a:normAutofit lnSpcReduction="10000"/>
          </a:bodyPr>
          <a:lstStyle/>
          <a:p>
            <a:r>
              <a:rPr lang="en-AU" dirty="0" smtClean="0"/>
              <a:t>Elated</a:t>
            </a:r>
            <a:endParaRPr lang="en-US" dirty="0" smtClean="0"/>
          </a:p>
          <a:p>
            <a:r>
              <a:rPr lang="en-AU" dirty="0" smtClean="0"/>
              <a:t>Enthusiastic</a:t>
            </a:r>
            <a:endParaRPr lang="en-US" dirty="0" smtClean="0"/>
          </a:p>
          <a:p>
            <a:r>
              <a:rPr lang="en-AU" dirty="0" smtClean="0"/>
              <a:t>Fervent</a:t>
            </a:r>
            <a:endParaRPr lang="en-US" dirty="0" smtClean="0"/>
          </a:p>
          <a:p>
            <a:r>
              <a:rPr lang="en-AU" dirty="0" smtClean="0"/>
              <a:t>Friendly</a:t>
            </a:r>
            <a:endParaRPr lang="en-US" dirty="0" smtClean="0"/>
          </a:p>
          <a:p>
            <a:r>
              <a:rPr lang="en-AU" dirty="0" smtClean="0"/>
              <a:t>Lively</a:t>
            </a:r>
            <a:endParaRPr lang="en-US" dirty="0" smtClean="0"/>
          </a:p>
          <a:p>
            <a:r>
              <a:rPr lang="en-AU" dirty="0" smtClean="0"/>
              <a:t>Passionate</a:t>
            </a:r>
            <a:endParaRPr lang="en-US" dirty="0" smtClean="0"/>
          </a:p>
          <a:p>
            <a:r>
              <a:rPr lang="en-AU" dirty="0" smtClean="0"/>
              <a:t>Reasonable</a:t>
            </a:r>
            <a:endParaRPr lang="en-US" dirty="0" smtClean="0"/>
          </a:p>
          <a:p>
            <a:r>
              <a:rPr lang="en-AU" dirty="0" smtClean="0"/>
              <a:t>Respectful</a:t>
            </a:r>
            <a:endParaRPr lang="en-US" dirty="0" smtClean="0"/>
          </a:p>
          <a:p>
            <a:r>
              <a:rPr lang="en-AU" dirty="0" smtClean="0"/>
              <a:t>Sympathetic</a:t>
            </a:r>
            <a:endParaRPr lang="en-US" dirty="0" smtClean="0"/>
          </a:p>
          <a:p>
            <a:endParaRPr lang="en-US" dirty="0"/>
          </a:p>
        </p:txBody>
      </p:sp>
    </p:spTree>
    <p:extLst>
      <p:ext uri="{BB962C8B-B14F-4D97-AF65-F5344CB8AC3E}">
        <p14:creationId xmlns:p14="http://schemas.microsoft.com/office/powerpoint/2010/main" val="1810137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AU" b="1" dirty="0" smtClean="0"/>
              <a:t>POWERFUL/STRONG TONE</a:t>
            </a:r>
            <a:r>
              <a:rPr lang="en-US" dirty="0" smtClean="0"/>
              <a:t/>
            </a:r>
            <a:br>
              <a:rPr lang="en-US" dirty="0" smtClean="0"/>
            </a:br>
            <a:endParaRPr lang="en-US" dirty="0"/>
          </a:p>
        </p:txBody>
      </p:sp>
      <p:sp>
        <p:nvSpPr>
          <p:cNvPr id="3" name="Content Placeholder 2"/>
          <p:cNvSpPr>
            <a:spLocks noGrp="1"/>
          </p:cNvSpPr>
          <p:nvPr>
            <p:ph sz="half" idx="1"/>
          </p:nvPr>
        </p:nvSpPr>
        <p:spPr/>
        <p:txBody>
          <a:bodyPr>
            <a:normAutofit fontScale="85000" lnSpcReduction="20000"/>
          </a:bodyPr>
          <a:lstStyle/>
          <a:p>
            <a:pPr marL="0" indent="0">
              <a:buNone/>
            </a:pPr>
            <a:endParaRPr lang="en-US" dirty="0"/>
          </a:p>
          <a:p>
            <a:r>
              <a:rPr lang="en-AU" dirty="0"/>
              <a:t>Amazed</a:t>
            </a:r>
            <a:endParaRPr lang="en-US" dirty="0"/>
          </a:p>
          <a:p>
            <a:r>
              <a:rPr lang="en-AU" dirty="0"/>
              <a:t>Astonished</a:t>
            </a:r>
            <a:endParaRPr lang="en-US" dirty="0"/>
          </a:p>
          <a:p>
            <a:r>
              <a:rPr lang="en-AU" dirty="0"/>
              <a:t>Authoritative</a:t>
            </a:r>
            <a:endParaRPr lang="en-US" dirty="0"/>
          </a:p>
          <a:p>
            <a:r>
              <a:rPr lang="en-AU" dirty="0"/>
              <a:t>Carping</a:t>
            </a:r>
            <a:endParaRPr lang="en-US" dirty="0"/>
          </a:p>
          <a:p>
            <a:r>
              <a:rPr lang="en-AU" dirty="0"/>
              <a:t>Caustic</a:t>
            </a:r>
            <a:endParaRPr lang="en-US" dirty="0"/>
          </a:p>
          <a:p>
            <a:r>
              <a:rPr lang="en-AU" dirty="0"/>
              <a:t>Confrontational</a:t>
            </a:r>
            <a:endParaRPr lang="en-US" dirty="0"/>
          </a:p>
          <a:p>
            <a:r>
              <a:rPr lang="en-AU" dirty="0"/>
              <a:t>Conservative</a:t>
            </a:r>
            <a:endParaRPr lang="en-US" dirty="0"/>
          </a:p>
          <a:p>
            <a:r>
              <a:rPr lang="en-AU" dirty="0"/>
              <a:t>Controlled</a:t>
            </a:r>
            <a:endParaRPr lang="en-US" dirty="0"/>
          </a:p>
          <a:p>
            <a:r>
              <a:rPr lang="en-AU" dirty="0"/>
              <a:t>Definite</a:t>
            </a:r>
            <a:endParaRPr lang="en-US" dirty="0"/>
          </a:p>
          <a:p>
            <a:pPr marL="0" indent="0">
              <a:buNone/>
            </a:pPr>
            <a:r>
              <a:rPr lang="en-AU" dirty="0"/>
              <a:t/>
            </a:r>
            <a:br>
              <a:rPr lang="en-AU" dirty="0"/>
            </a:br>
            <a:endParaRPr lang="en-US" dirty="0"/>
          </a:p>
        </p:txBody>
      </p:sp>
      <p:sp>
        <p:nvSpPr>
          <p:cNvPr id="5" name="Content Placeholder 4"/>
          <p:cNvSpPr>
            <a:spLocks noGrp="1"/>
          </p:cNvSpPr>
          <p:nvPr>
            <p:ph sz="half" idx="2"/>
          </p:nvPr>
        </p:nvSpPr>
        <p:spPr/>
        <p:txBody>
          <a:bodyPr>
            <a:normAutofit fontScale="85000" lnSpcReduction="20000"/>
          </a:bodyPr>
          <a:lstStyle/>
          <a:p>
            <a:r>
              <a:rPr lang="en-AU" dirty="0" smtClean="0"/>
              <a:t>Demanding</a:t>
            </a:r>
            <a:endParaRPr lang="en-US" dirty="0" smtClean="0"/>
          </a:p>
          <a:p>
            <a:r>
              <a:rPr lang="en-AU" dirty="0" smtClean="0"/>
              <a:t>Didactic, Instructive</a:t>
            </a:r>
            <a:endParaRPr lang="en-US" dirty="0" smtClean="0"/>
          </a:p>
          <a:p>
            <a:r>
              <a:rPr lang="en-AU" dirty="0" smtClean="0"/>
              <a:t>Forceful</a:t>
            </a:r>
            <a:endParaRPr lang="en-US" dirty="0" smtClean="0"/>
          </a:p>
          <a:p>
            <a:r>
              <a:rPr lang="en-AU" dirty="0" smtClean="0"/>
              <a:t>Forthright</a:t>
            </a:r>
            <a:endParaRPr lang="en-US" dirty="0" smtClean="0"/>
          </a:p>
          <a:p>
            <a:r>
              <a:rPr lang="en-AU" dirty="0" smtClean="0"/>
              <a:t>Hypocritical</a:t>
            </a:r>
            <a:endParaRPr lang="en-US" dirty="0" smtClean="0"/>
          </a:p>
          <a:p>
            <a:r>
              <a:rPr lang="en-AU" dirty="0" smtClean="0"/>
              <a:t>Incredulous</a:t>
            </a:r>
            <a:endParaRPr lang="en-US" dirty="0" smtClean="0"/>
          </a:p>
          <a:p>
            <a:r>
              <a:rPr lang="en-AU" dirty="0" smtClean="0"/>
              <a:t>Moralising</a:t>
            </a:r>
            <a:endParaRPr lang="en-US" dirty="0" smtClean="0"/>
          </a:p>
          <a:p>
            <a:r>
              <a:rPr lang="en-AU" dirty="0" smtClean="0"/>
              <a:t>Outraged</a:t>
            </a:r>
            <a:endParaRPr lang="en-US" dirty="0" smtClean="0"/>
          </a:p>
          <a:p>
            <a:r>
              <a:rPr lang="en-AU" dirty="0" smtClean="0"/>
              <a:t>Pessimistic</a:t>
            </a:r>
            <a:endParaRPr lang="en-US" dirty="0" smtClean="0"/>
          </a:p>
          <a:p>
            <a:r>
              <a:rPr lang="en-AU" dirty="0" smtClean="0"/>
              <a:t>Sacrilegious</a:t>
            </a:r>
            <a:endParaRPr lang="en-US" dirty="0" smtClean="0"/>
          </a:p>
          <a:p>
            <a:r>
              <a:rPr lang="en-AU" dirty="0" smtClean="0"/>
              <a:t>Snide</a:t>
            </a:r>
            <a:endParaRPr lang="en-US" dirty="0" smtClean="0"/>
          </a:p>
          <a:p>
            <a:r>
              <a:rPr lang="en-AU" dirty="0" smtClean="0"/>
              <a:t>Strident</a:t>
            </a:r>
            <a:endParaRPr lang="en-US" dirty="0" smtClean="0"/>
          </a:p>
          <a:p>
            <a:pPr marL="0" indent="0">
              <a:buNone/>
            </a:pPr>
            <a:endParaRPr lang="en-US" dirty="0"/>
          </a:p>
        </p:txBody>
      </p:sp>
    </p:spTree>
    <p:extLst>
      <p:ext uri="{BB962C8B-B14F-4D97-AF65-F5344CB8AC3E}">
        <p14:creationId xmlns:p14="http://schemas.microsoft.com/office/powerpoint/2010/main" val="2525027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NEGATIVE TONE</a:t>
            </a:r>
            <a:r>
              <a:rPr lang="en-US" dirty="0" smtClean="0"/>
              <a:t/>
            </a:r>
            <a:br>
              <a:rPr lang="en-US" dirty="0" smtClean="0"/>
            </a:br>
            <a:endParaRPr lang="en-US" dirty="0"/>
          </a:p>
        </p:txBody>
      </p:sp>
      <p:sp>
        <p:nvSpPr>
          <p:cNvPr id="3" name="Content Placeholder 2"/>
          <p:cNvSpPr>
            <a:spLocks noGrp="1"/>
          </p:cNvSpPr>
          <p:nvPr>
            <p:ph sz="half" idx="1"/>
          </p:nvPr>
        </p:nvSpPr>
        <p:spPr/>
        <p:txBody>
          <a:bodyPr>
            <a:normAutofit fontScale="92500" lnSpcReduction="20000"/>
          </a:bodyPr>
          <a:lstStyle/>
          <a:p>
            <a:r>
              <a:rPr lang="en-AU" dirty="0" smtClean="0"/>
              <a:t>Aggressive</a:t>
            </a:r>
            <a:endParaRPr lang="en-US" dirty="0"/>
          </a:p>
          <a:p>
            <a:r>
              <a:rPr lang="en-AU" dirty="0"/>
              <a:t>Arrogant</a:t>
            </a:r>
            <a:endParaRPr lang="en-US" dirty="0"/>
          </a:p>
          <a:p>
            <a:r>
              <a:rPr lang="en-AU" dirty="0"/>
              <a:t>Bitter</a:t>
            </a:r>
            <a:endParaRPr lang="en-US" dirty="0"/>
          </a:p>
          <a:p>
            <a:r>
              <a:rPr lang="en-AU" dirty="0"/>
              <a:t>Bullying</a:t>
            </a:r>
            <a:endParaRPr lang="en-US" dirty="0"/>
          </a:p>
          <a:p>
            <a:r>
              <a:rPr lang="en-AU" dirty="0"/>
              <a:t>Cynical</a:t>
            </a:r>
            <a:endParaRPr lang="en-US" dirty="0"/>
          </a:p>
          <a:p>
            <a:r>
              <a:rPr lang="en-AU" dirty="0"/>
              <a:t>Disillusioned </a:t>
            </a:r>
            <a:endParaRPr lang="en-US" dirty="0"/>
          </a:p>
          <a:p>
            <a:r>
              <a:rPr lang="en-AU" dirty="0"/>
              <a:t>Disappointed</a:t>
            </a:r>
            <a:endParaRPr lang="en-US" dirty="0"/>
          </a:p>
          <a:p>
            <a:r>
              <a:rPr lang="en-AU" dirty="0"/>
              <a:t>Disparaging</a:t>
            </a:r>
            <a:endParaRPr lang="en-US" dirty="0"/>
          </a:p>
          <a:p>
            <a:r>
              <a:rPr lang="en-AU" dirty="0"/>
              <a:t>Dogmatic</a:t>
            </a:r>
            <a:endParaRPr lang="en-US" dirty="0"/>
          </a:p>
          <a:p>
            <a:r>
              <a:rPr lang="en-AU" dirty="0"/>
              <a:t>Hostile</a:t>
            </a:r>
            <a:endParaRPr lang="en-US" dirty="0"/>
          </a:p>
          <a:p>
            <a:endParaRPr lang="en-US" dirty="0"/>
          </a:p>
          <a:p>
            <a:endParaRPr lang="en-US" dirty="0"/>
          </a:p>
        </p:txBody>
      </p:sp>
      <p:sp>
        <p:nvSpPr>
          <p:cNvPr id="4" name="Content Placeholder 3"/>
          <p:cNvSpPr>
            <a:spLocks noGrp="1"/>
          </p:cNvSpPr>
          <p:nvPr>
            <p:ph sz="half" idx="2"/>
          </p:nvPr>
        </p:nvSpPr>
        <p:spPr/>
        <p:txBody>
          <a:bodyPr>
            <a:normAutofit fontScale="92500" lnSpcReduction="20000"/>
          </a:bodyPr>
          <a:lstStyle/>
          <a:p>
            <a:r>
              <a:rPr lang="en-AU" dirty="0" smtClean="0"/>
              <a:t>Irritated</a:t>
            </a:r>
            <a:endParaRPr lang="en-US" dirty="0" smtClean="0"/>
          </a:p>
          <a:p>
            <a:r>
              <a:rPr lang="en-AU" dirty="0" smtClean="0"/>
              <a:t>Insincere</a:t>
            </a:r>
            <a:endParaRPr lang="en-US" dirty="0" smtClean="0"/>
          </a:p>
          <a:p>
            <a:r>
              <a:rPr lang="en-AU" dirty="0" smtClean="0"/>
              <a:t>Insulting</a:t>
            </a:r>
            <a:endParaRPr lang="en-US" dirty="0" smtClean="0"/>
          </a:p>
          <a:p>
            <a:r>
              <a:rPr lang="en-AU" dirty="0" smtClean="0"/>
              <a:t>Officious</a:t>
            </a:r>
            <a:endParaRPr lang="en-US" dirty="0" smtClean="0"/>
          </a:p>
          <a:p>
            <a:r>
              <a:rPr lang="en-AU" dirty="0" smtClean="0"/>
              <a:t>Patronising</a:t>
            </a:r>
            <a:endParaRPr lang="en-US" dirty="0" smtClean="0"/>
          </a:p>
          <a:p>
            <a:r>
              <a:rPr lang="en-AU" dirty="0" smtClean="0"/>
              <a:t>Scathing</a:t>
            </a:r>
            <a:endParaRPr lang="en-US" dirty="0" smtClean="0"/>
          </a:p>
          <a:p>
            <a:r>
              <a:rPr lang="en-AU" dirty="0" smtClean="0"/>
              <a:t>Strident</a:t>
            </a:r>
            <a:endParaRPr lang="en-US" dirty="0" smtClean="0"/>
          </a:p>
          <a:p>
            <a:r>
              <a:rPr lang="en-AU" dirty="0" smtClean="0"/>
              <a:t>Superior</a:t>
            </a:r>
            <a:endParaRPr lang="en-US" dirty="0" smtClean="0"/>
          </a:p>
          <a:p>
            <a:r>
              <a:rPr lang="en-AU" dirty="0" smtClean="0"/>
              <a:t>Sycophantic</a:t>
            </a:r>
            <a:endParaRPr lang="en-US" dirty="0" smtClean="0"/>
          </a:p>
          <a:p>
            <a:r>
              <a:rPr lang="en-AU" dirty="0" smtClean="0"/>
              <a:t>Threatening</a:t>
            </a:r>
            <a:endParaRPr lang="en-US" dirty="0" smtClean="0"/>
          </a:p>
          <a:p>
            <a:r>
              <a:rPr lang="en-AU" dirty="0" smtClean="0"/>
              <a:t>Venomous, Vindictive</a:t>
            </a:r>
            <a:endParaRPr lang="en-US" dirty="0"/>
          </a:p>
        </p:txBody>
      </p:sp>
    </p:spTree>
    <p:extLst>
      <p:ext uri="{BB962C8B-B14F-4D97-AF65-F5344CB8AC3E}">
        <p14:creationId xmlns:p14="http://schemas.microsoft.com/office/powerpoint/2010/main" val="15463586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MOCKING TONE</a:t>
            </a:r>
            <a:r>
              <a:rPr lang="en-US" dirty="0" smtClean="0"/>
              <a:t/>
            </a:r>
            <a:br>
              <a:rPr lang="en-US" dirty="0" smtClean="0"/>
            </a:br>
            <a:endParaRPr lang="en-US" dirty="0"/>
          </a:p>
        </p:txBody>
      </p:sp>
      <p:sp>
        <p:nvSpPr>
          <p:cNvPr id="3" name="Content Placeholder 2"/>
          <p:cNvSpPr>
            <a:spLocks noGrp="1"/>
          </p:cNvSpPr>
          <p:nvPr>
            <p:ph sz="half" idx="1"/>
          </p:nvPr>
        </p:nvSpPr>
        <p:spPr/>
        <p:txBody>
          <a:bodyPr>
            <a:normAutofit/>
          </a:bodyPr>
          <a:lstStyle/>
          <a:p>
            <a:r>
              <a:rPr lang="en-AU" dirty="0" smtClean="0"/>
              <a:t>Derisive</a:t>
            </a:r>
            <a:endParaRPr lang="en-US" dirty="0"/>
          </a:p>
          <a:p>
            <a:r>
              <a:rPr lang="en-AU" dirty="0"/>
              <a:t>Facetious</a:t>
            </a:r>
            <a:endParaRPr lang="en-US" dirty="0"/>
          </a:p>
          <a:p>
            <a:r>
              <a:rPr lang="en-AU" dirty="0"/>
              <a:t>Flippant</a:t>
            </a:r>
            <a:endParaRPr lang="en-US" dirty="0"/>
          </a:p>
          <a:p>
            <a:r>
              <a:rPr lang="en-AU" dirty="0"/>
              <a:t>Irreverent</a:t>
            </a:r>
            <a:endParaRPr lang="en-US" dirty="0"/>
          </a:p>
          <a:p>
            <a:endParaRPr lang="en-US" dirty="0"/>
          </a:p>
        </p:txBody>
      </p:sp>
      <p:sp>
        <p:nvSpPr>
          <p:cNvPr id="4" name="Content Placeholder 3"/>
          <p:cNvSpPr>
            <a:spLocks noGrp="1"/>
          </p:cNvSpPr>
          <p:nvPr>
            <p:ph sz="half" idx="2"/>
          </p:nvPr>
        </p:nvSpPr>
        <p:spPr/>
        <p:txBody>
          <a:bodyPr/>
          <a:lstStyle/>
          <a:p>
            <a:r>
              <a:rPr lang="en-AU" dirty="0" smtClean="0"/>
              <a:t>Mocking</a:t>
            </a:r>
            <a:endParaRPr lang="en-US" dirty="0" smtClean="0"/>
          </a:p>
          <a:p>
            <a:r>
              <a:rPr lang="en-AU" dirty="0" smtClean="0"/>
              <a:t>Ridiculing</a:t>
            </a:r>
            <a:endParaRPr lang="en-US" dirty="0" smtClean="0"/>
          </a:p>
          <a:p>
            <a:r>
              <a:rPr lang="en-AU" dirty="0" smtClean="0"/>
              <a:t>Sarcastic</a:t>
            </a:r>
            <a:endParaRPr lang="en-US" dirty="0" smtClean="0"/>
          </a:p>
          <a:p>
            <a:r>
              <a:rPr lang="en-AU" dirty="0" smtClean="0"/>
              <a:t>Scornful</a:t>
            </a:r>
            <a:endParaRPr lang="en-US" dirty="0" smtClean="0"/>
          </a:p>
          <a:p>
            <a:r>
              <a:rPr lang="en-AU" dirty="0" smtClean="0"/>
              <a:t>Sardonic</a:t>
            </a:r>
            <a:endParaRPr lang="en-US" dirty="0" smtClean="0"/>
          </a:p>
          <a:p>
            <a:pPr marL="0" indent="0">
              <a:buNone/>
            </a:pPr>
            <a:endParaRPr lang="en-US" dirty="0"/>
          </a:p>
        </p:txBody>
      </p:sp>
    </p:spTree>
    <p:extLst>
      <p:ext uri="{BB962C8B-B14F-4D97-AF65-F5344CB8AC3E}">
        <p14:creationId xmlns:p14="http://schemas.microsoft.com/office/powerpoint/2010/main" val="8185815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OTHER USEFUL TONE WORDS</a:t>
            </a:r>
            <a:r>
              <a:rPr lang="en-US" dirty="0" smtClean="0"/>
              <a:t/>
            </a:r>
            <a:br>
              <a:rPr lang="en-US" dirty="0" smtClean="0"/>
            </a:br>
            <a:endParaRPr lang="en-US" dirty="0"/>
          </a:p>
        </p:txBody>
      </p:sp>
      <p:sp>
        <p:nvSpPr>
          <p:cNvPr id="3" name="Content Placeholder 2"/>
          <p:cNvSpPr>
            <a:spLocks noGrp="1"/>
          </p:cNvSpPr>
          <p:nvPr>
            <p:ph sz="half" idx="1"/>
          </p:nvPr>
        </p:nvSpPr>
        <p:spPr/>
        <p:txBody>
          <a:bodyPr>
            <a:normAutofit fontScale="85000" lnSpcReduction="20000"/>
          </a:bodyPr>
          <a:lstStyle/>
          <a:p>
            <a:r>
              <a:rPr lang="en-AU" dirty="0" smtClean="0"/>
              <a:t>Nostalgic</a:t>
            </a:r>
            <a:endParaRPr lang="en-US" dirty="0"/>
          </a:p>
          <a:p>
            <a:r>
              <a:rPr lang="en-AU" dirty="0"/>
              <a:t>Apathetic</a:t>
            </a:r>
            <a:endParaRPr lang="en-US" dirty="0"/>
          </a:p>
          <a:p>
            <a:r>
              <a:rPr lang="en-AU" dirty="0"/>
              <a:t>Apologetic</a:t>
            </a:r>
            <a:endParaRPr lang="en-US" dirty="0"/>
          </a:p>
          <a:p>
            <a:r>
              <a:rPr lang="en-AU" dirty="0"/>
              <a:t>Baffled</a:t>
            </a:r>
            <a:endParaRPr lang="en-US" dirty="0"/>
          </a:p>
          <a:p>
            <a:r>
              <a:rPr lang="en-AU" dirty="0"/>
              <a:t>Benevolent</a:t>
            </a:r>
            <a:endParaRPr lang="en-US" dirty="0"/>
          </a:p>
          <a:p>
            <a:r>
              <a:rPr lang="en-AU" dirty="0"/>
              <a:t>Bland</a:t>
            </a:r>
            <a:endParaRPr lang="en-US" dirty="0"/>
          </a:p>
          <a:p>
            <a:r>
              <a:rPr lang="en-AU" dirty="0"/>
              <a:t>Blasé</a:t>
            </a:r>
            <a:endParaRPr lang="en-US" dirty="0"/>
          </a:p>
          <a:p>
            <a:r>
              <a:rPr lang="en-AU" dirty="0"/>
              <a:t>Businesslike</a:t>
            </a:r>
            <a:endParaRPr lang="en-US" dirty="0"/>
          </a:p>
          <a:p>
            <a:r>
              <a:rPr lang="en-AU" dirty="0"/>
              <a:t>Clichéd</a:t>
            </a:r>
            <a:endParaRPr lang="en-US" dirty="0"/>
          </a:p>
          <a:p>
            <a:endParaRPr lang="en-US" dirty="0"/>
          </a:p>
        </p:txBody>
      </p:sp>
      <p:sp>
        <p:nvSpPr>
          <p:cNvPr id="4" name="Content Placeholder 3"/>
          <p:cNvSpPr>
            <a:spLocks noGrp="1"/>
          </p:cNvSpPr>
          <p:nvPr>
            <p:ph sz="half" idx="2"/>
          </p:nvPr>
        </p:nvSpPr>
        <p:spPr/>
        <p:txBody>
          <a:bodyPr>
            <a:normAutofit fontScale="85000" lnSpcReduction="20000"/>
          </a:bodyPr>
          <a:lstStyle/>
          <a:p>
            <a:r>
              <a:rPr lang="en-AU" dirty="0" smtClean="0"/>
              <a:t>Deprecating, Belittling, Insulting</a:t>
            </a:r>
            <a:endParaRPr lang="en-US" dirty="0" smtClean="0"/>
          </a:p>
          <a:p>
            <a:r>
              <a:rPr lang="en-AU" dirty="0" smtClean="0"/>
              <a:t>Despondent</a:t>
            </a:r>
            <a:endParaRPr lang="en-US" dirty="0" smtClean="0"/>
          </a:p>
          <a:p>
            <a:r>
              <a:rPr lang="en-AU" dirty="0" smtClean="0"/>
              <a:t>Formal</a:t>
            </a:r>
            <a:endParaRPr lang="en-US" dirty="0" smtClean="0"/>
          </a:p>
          <a:p>
            <a:r>
              <a:rPr lang="en-AU" dirty="0" smtClean="0"/>
              <a:t>Indifferent</a:t>
            </a:r>
            <a:endParaRPr lang="en-US" dirty="0" smtClean="0"/>
          </a:p>
          <a:p>
            <a:r>
              <a:rPr lang="en-AU" dirty="0" smtClean="0"/>
              <a:t>Matter of fact, Frank</a:t>
            </a:r>
            <a:endParaRPr lang="en-US" dirty="0" smtClean="0"/>
          </a:p>
          <a:p>
            <a:r>
              <a:rPr lang="en-AU" dirty="0" smtClean="0"/>
              <a:t>Measured</a:t>
            </a:r>
            <a:endParaRPr lang="en-US" dirty="0" smtClean="0"/>
          </a:p>
          <a:p>
            <a:r>
              <a:rPr lang="en-AU" dirty="0" smtClean="0"/>
              <a:t>Neutral</a:t>
            </a:r>
            <a:endParaRPr lang="en-US" dirty="0" smtClean="0"/>
          </a:p>
          <a:p>
            <a:r>
              <a:rPr lang="en-AU" dirty="0" smtClean="0"/>
              <a:t>Puzzled</a:t>
            </a:r>
            <a:endParaRPr lang="en-US" dirty="0" smtClean="0"/>
          </a:p>
          <a:p>
            <a:r>
              <a:rPr lang="en-AU" dirty="0" smtClean="0"/>
              <a:t>Reasonable</a:t>
            </a:r>
            <a:endParaRPr lang="en-US" dirty="0" smtClean="0"/>
          </a:p>
          <a:p>
            <a:r>
              <a:rPr lang="en-AU" dirty="0" smtClean="0"/>
              <a:t>Regretful</a:t>
            </a:r>
            <a:endParaRPr lang="en-US" dirty="0" smtClean="0"/>
          </a:p>
          <a:p>
            <a:r>
              <a:rPr lang="en-AU" dirty="0" smtClean="0"/>
              <a:t>Stoic</a:t>
            </a:r>
            <a:endParaRPr lang="en-US" dirty="0" smtClean="0"/>
          </a:p>
          <a:p>
            <a:pPr marL="0" indent="0">
              <a:buNone/>
            </a:pPr>
            <a:endParaRPr lang="en-US" dirty="0"/>
          </a:p>
        </p:txBody>
      </p:sp>
    </p:spTree>
    <p:extLst>
      <p:ext uri="{BB962C8B-B14F-4D97-AF65-F5344CB8AC3E}">
        <p14:creationId xmlns:p14="http://schemas.microsoft.com/office/powerpoint/2010/main" val="31778476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nSpc>
                <a:spcPct val="80000"/>
              </a:lnSpc>
              <a:buFont typeface="Wingdings" pitchFamily="2" charset="2"/>
              <a:buNone/>
            </a:pPr>
            <a:r>
              <a:rPr lang="en-US" dirty="0" smtClean="0"/>
              <a:t>Donovan and Larry were early for baseball practice. </a:t>
            </a:r>
          </a:p>
          <a:p>
            <a:pPr>
              <a:lnSpc>
                <a:spcPct val="80000"/>
              </a:lnSpc>
              <a:buFont typeface="Wingdings" pitchFamily="2" charset="2"/>
              <a:buNone/>
            </a:pPr>
            <a:r>
              <a:rPr lang="en-US" dirty="0" smtClean="0"/>
              <a:t>They decided to run up and down the bleachers to</a:t>
            </a:r>
          </a:p>
          <a:p>
            <a:pPr>
              <a:lnSpc>
                <a:spcPct val="80000"/>
              </a:lnSpc>
              <a:buFont typeface="Wingdings" pitchFamily="2" charset="2"/>
              <a:buNone/>
            </a:pPr>
            <a:r>
              <a:rPr lang="en-US" dirty="0" smtClean="0"/>
              <a:t>exercise before the rest of the team arrived.</a:t>
            </a:r>
          </a:p>
          <a:p>
            <a:pPr>
              <a:lnSpc>
                <a:spcPct val="80000"/>
              </a:lnSpc>
              <a:buFont typeface="Wingdings" pitchFamily="2" charset="2"/>
              <a:buNone/>
            </a:pPr>
            <a:r>
              <a:rPr lang="en-US" dirty="0" smtClean="0"/>
              <a:t>Larry was first to the top.  He whispered to</a:t>
            </a:r>
          </a:p>
          <a:p>
            <a:pPr>
              <a:lnSpc>
                <a:spcPct val="80000"/>
              </a:lnSpc>
              <a:buFont typeface="Wingdings" pitchFamily="2" charset="2"/>
              <a:buNone/>
            </a:pPr>
            <a:r>
              <a:rPr lang="en-US" dirty="0" smtClean="0"/>
              <a:t>Donovan, “Look over there.”  He pointed to a man</a:t>
            </a:r>
          </a:p>
          <a:p>
            <a:pPr>
              <a:lnSpc>
                <a:spcPct val="80000"/>
              </a:lnSpc>
              <a:buFont typeface="Wingdings" pitchFamily="2" charset="2"/>
              <a:buNone/>
            </a:pPr>
            <a:r>
              <a:rPr lang="en-US" dirty="0" smtClean="0"/>
              <a:t>sleeping on the highest, narrow bench of the</a:t>
            </a:r>
          </a:p>
          <a:p>
            <a:pPr>
              <a:lnSpc>
                <a:spcPct val="80000"/>
              </a:lnSpc>
              <a:buFont typeface="Wingdings" pitchFamily="2" charset="2"/>
              <a:buNone/>
            </a:pPr>
            <a:r>
              <a:rPr lang="en-US" dirty="0" smtClean="0"/>
              <a:t>bleachers.  His pants and shirt were faded, worn, and too</a:t>
            </a:r>
          </a:p>
          <a:p>
            <a:pPr>
              <a:lnSpc>
                <a:spcPct val="80000"/>
              </a:lnSpc>
              <a:buFont typeface="Wingdings" pitchFamily="2" charset="2"/>
              <a:buNone/>
            </a:pPr>
            <a:r>
              <a:rPr lang="en-US" dirty="0" smtClean="0"/>
              <a:t>large for his thin frame.  One big toe stuck out of a huge</a:t>
            </a:r>
          </a:p>
          <a:p>
            <a:pPr>
              <a:lnSpc>
                <a:spcPct val="80000"/>
              </a:lnSpc>
              <a:buFont typeface="Wingdings" pitchFamily="2" charset="2"/>
              <a:buNone/>
            </a:pPr>
            <a:r>
              <a:rPr lang="en-US" dirty="0" smtClean="0"/>
              <a:t>hole in his sock.  His scraped-up shoes sat a few feet</a:t>
            </a:r>
          </a:p>
          <a:p>
            <a:pPr>
              <a:lnSpc>
                <a:spcPct val="80000"/>
              </a:lnSpc>
              <a:buFont typeface="Wingdings" pitchFamily="2" charset="2"/>
              <a:buNone/>
            </a:pPr>
            <a:r>
              <a:rPr lang="en-US" dirty="0" smtClean="0"/>
              <a:t>away.</a:t>
            </a:r>
          </a:p>
          <a:p>
            <a:pPr>
              <a:lnSpc>
                <a:spcPct val="80000"/>
              </a:lnSpc>
              <a:buFont typeface="Wingdings" pitchFamily="2" charset="2"/>
              <a:buNone/>
            </a:pPr>
            <a:endParaRPr lang="en-US" dirty="0"/>
          </a:p>
          <a:p>
            <a:pPr>
              <a:lnSpc>
                <a:spcPct val="80000"/>
              </a:lnSpc>
              <a:buFont typeface="Wingdings" pitchFamily="2" charset="2"/>
              <a:buNone/>
            </a:pPr>
            <a:r>
              <a:rPr lang="en-US" dirty="0" smtClean="0"/>
              <a:t>Donovan whispered, “We should help him out.  Let’s hide</a:t>
            </a:r>
          </a:p>
          <a:p>
            <a:pPr>
              <a:lnSpc>
                <a:spcPct val="80000"/>
              </a:lnSpc>
              <a:buFont typeface="Wingdings" pitchFamily="2" charset="2"/>
              <a:buNone/>
            </a:pPr>
            <a:r>
              <a:rPr lang="en-US" dirty="0" smtClean="0"/>
              <a:t>something good in his shoes.  Then, when he wakes up, he will</a:t>
            </a:r>
          </a:p>
          <a:p>
            <a:pPr>
              <a:lnSpc>
                <a:spcPct val="80000"/>
              </a:lnSpc>
              <a:buFont typeface="Wingdings" pitchFamily="2" charset="2"/>
              <a:buNone/>
            </a:pPr>
            <a:r>
              <a:rPr lang="en-US" dirty="0" smtClean="0"/>
              <a:t>have a nice surprise.”</a:t>
            </a:r>
          </a:p>
          <a:p>
            <a:pPr marL="0" indent="0">
              <a:buNone/>
            </a:pPr>
            <a:endParaRPr lang="en-US" dirty="0"/>
          </a:p>
        </p:txBody>
      </p:sp>
    </p:spTree>
    <p:extLst>
      <p:ext uri="{BB962C8B-B14F-4D97-AF65-F5344CB8AC3E}">
        <p14:creationId xmlns:p14="http://schemas.microsoft.com/office/powerpoint/2010/main" val="2315484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609600" indent="-609600">
              <a:buFont typeface="Wingdings" pitchFamily="2" charset="2"/>
              <a:buNone/>
            </a:pPr>
            <a:r>
              <a:rPr lang="en-US" dirty="0" smtClean="0"/>
              <a:t>How would you describe the </a:t>
            </a:r>
            <a:r>
              <a:rPr lang="en-US" dirty="0" smtClean="0"/>
              <a:t>tone </a:t>
            </a:r>
            <a:r>
              <a:rPr lang="en-US" dirty="0" smtClean="0"/>
              <a:t>of</a:t>
            </a:r>
          </a:p>
          <a:p>
            <a:pPr marL="609600" indent="-609600">
              <a:buFont typeface="Wingdings" pitchFamily="2" charset="2"/>
              <a:buNone/>
            </a:pPr>
            <a:r>
              <a:rPr lang="en-US" dirty="0" smtClean="0"/>
              <a:t>this author?</a:t>
            </a:r>
          </a:p>
          <a:p>
            <a:pPr marL="609600" indent="-609600">
              <a:buFontTx/>
              <a:buAutoNum type="alphaLcPeriod"/>
            </a:pPr>
            <a:r>
              <a:rPr lang="en-US" dirty="0" smtClean="0"/>
              <a:t>Angry</a:t>
            </a:r>
          </a:p>
          <a:p>
            <a:pPr marL="609600" indent="-609600">
              <a:buFontTx/>
              <a:buAutoNum type="alphaLcPeriod"/>
            </a:pPr>
            <a:r>
              <a:rPr lang="en-US" dirty="0" smtClean="0"/>
              <a:t>Detached</a:t>
            </a:r>
          </a:p>
          <a:p>
            <a:pPr marL="609600" indent="-609600">
              <a:buFontTx/>
              <a:buAutoNum type="alphaLcPeriod"/>
            </a:pPr>
            <a:r>
              <a:rPr lang="en-US" dirty="0" smtClean="0"/>
              <a:t>Sympathetic</a:t>
            </a:r>
          </a:p>
          <a:p>
            <a:pPr marL="609600" indent="-609600">
              <a:buFontTx/>
              <a:buNone/>
            </a:pPr>
            <a:endParaRPr lang="en-US" dirty="0" smtClean="0"/>
          </a:p>
          <a:p>
            <a:pPr marL="609600" indent="-609600">
              <a:buFontTx/>
              <a:buNone/>
            </a:pPr>
            <a:r>
              <a:rPr lang="en-US" dirty="0" smtClean="0"/>
              <a:t>Evidence?</a:t>
            </a:r>
          </a:p>
          <a:p>
            <a:endParaRPr lang="en-US" dirty="0"/>
          </a:p>
        </p:txBody>
      </p:sp>
    </p:spTree>
    <p:extLst>
      <p:ext uri="{BB962C8B-B14F-4D97-AF65-F5344CB8AC3E}">
        <p14:creationId xmlns:p14="http://schemas.microsoft.com/office/powerpoint/2010/main" val="19428570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nSpc>
                <a:spcPct val="80000"/>
              </a:lnSpc>
              <a:buFont typeface="Wingdings" pitchFamily="2" charset="2"/>
              <a:buNone/>
            </a:pPr>
            <a:r>
              <a:rPr lang="en-US" dirty="0" smtClean="0"/>
              <a:t>About three million people have to look for a place</a:t>
            </a:r>
          </a:p>
          <a:p>
            <a:pPr>
              <a:lnSpc>
                <a:spcPct val="80000"/>
              </a:lnSpc>
              <a:buFont typeface="Wingdings" pitchFamily="2" charset="2"/>
              <a:buNone/>
            </a:pPr>
            <a:r>
              <a:rPr lang="en-US" dirty="0" smtClean="0"/>
              <a:t>to sleep at night.  Some homeless people have jobs</a:t>
            </a:r>
          </a:p>
          <a:p>
            <a:pPr>
              <a:lnSpc>
                <a:spcPct val="80000"/>
              </a:lnSpc>
              <a:buFont typeface="Wingdings" pitchFamily="2" charset="2"/>
              <a:buNone/>
            </a:pPr>
            <a:r>
              <a:rPr lang="en-US" dirty="0" smtClean="0"/>
              <a:t>but do not earn nearly enough money for both food</a:t>
            </a:r>
          </a:p>
          <a:p>
            <a:pPr>
              <a:lnSpc>
                <a:spcPct val="80000"/>
              </a:lnSpc>
              <a:buFont typeface="Wingdings" pitchFamily="2" charset="2"/>
              <a:buNone/>
            </a:pPr>
            <a:r>
              <a:rPr lang="en-US" dirty="0" smtClean="0"/>
              <a:t>and shelter.  Some become homeless because they</a:t>
            </a:r>
          </a:p>
          <a:p>
            <a:pPr>
              <a:lnSpc>
                <a:spcPct val="80000"/>
              </a:lnSpc>
              <a:buFont typeface="Wingdings" pitchFamily="2" charset="2"/>
              <a:buNone/>
            </a:pPr>
            <a:r>
              <a:rPr lang="en-US" dirty="0" smtClean="0"/>
              <a:t>have an unfortunate accident or lose their job. They</a:t>
            </a:r>
          </a:p>
          <a:p>
            <a:pPr>
              <a:lnSpc>
                <a:spcPct val="80000"/>
              </a:lnSpc>
              <a:buFont typeface="Wingdings" pitchFamily="2" charset="2"/>
              <a:buNone/>
            </a:pPr>
            <a:r>
              <a:rPr lang="en-US" dirty="0" smtClean="0"/>
              <a:t>do not have any back-up resources to make it</a:t>
            </a:r>
          </a:p>
          <a:p>
            <a:pPr>
              <a:lnSpc>
                <a:spcPct val="80000"/>
              </a:lnSpc>
              <a:buFont typeface="Wingdings" pitchFamily="2" charset="2"/>
              <a:buNone/>
            </a:pPr>
            <a:r>
              <a:rPr lang="en-US" dirty="0" smtClean="0"/>
              <a:t>through the hard times. </a:t>
            </a:r>
          </a:p>
          <a:p>
            <a:pPr>
              <a:lnSpc>
                <a:spcPct val="80000"/>
              </a:lnSpc>
              <a:buFont typeface="Wingdings" pitchFamily="2" charset="2"/>
              <a:buNone/>
            </a:pPr>
            <a:endParaRPr lang="en-US" dirty="0"/>
          </a:p>
          <a:p>
            <a:pPr>
              <a:lnSpc>
                <a:spcPct val="80000"/>
              </a:lnSpc>
              <a:buFont typeface="Wingdings" pitchFamily="2" charset="2"/>
              <a:buNone/>
            </a:pPr>
            <a:r>
              <a:rPr lang="en-US" dirty="0" smtClean="0"/>
              <a:t>The homeless face terrible problems. Many become</a:t>
            </a:r>
          </a:p>
          <a:p>
            <a:pPr>
              <a:lnSpc>
                <a:spcPct val="80000"/>
              </a:lnSpc>
              <a:buFont typeface="Wingdings" pitchFamily="2" charset="2"/>
              <a:buNone/>
            </a:pPr>
            <a:r>
              <a:rPr lang="en-US" dirty="0" smtClean="0"/>
              <a:t>victims of violence.  Serious health problems may begin</a:t>
            </a:r>
          </a:p>
          <a:p>
            <a:pPr>
              <a:lnSpc>
                <a:spcPct val="80000"/>
              </a:lnSpc>
              <a:buFont typeface="Wingdings" pitchFamily="2" charset="2"/>
              <a:buNone/>
            </a:pPr>
            <a:r>
              <a:rPr lang="en-US" dirty="0" smtClean="0"/>
              <a:t>because they are exposed to bad weather and unclean</a:t>
            </a:r>
          </a:p>
          <a:p>
            <a:pPr>
              <a:lnSpc>
                <a:spcPct val="80000"/>
              </a:lnSpc>
              <a:buFont typeface="Wingdings" pitchFamily="2" charset="2"/>
              <a:buNone/>
            </a:pPr>
            <a:r>
              <a:rPr lang="en-US" dirty="0" smtClean="0"/>
              <a:t>conditions.  Homeless children may miss the chance to go</a:t>
            </a:r>
          </a:p>
          <a:p>
            <a:pPr>
              <a:lnSpc>
                <a:spcPct val="80000"/>
              </a:lnSpc>
              <a:buFont typeface="Wingdings" pitchFamily="2" charset="2"/>
              <a:buNone/>
            </a:pPr>
            <a:r>
              <a:rPr lang="en-US" dirty="0" smtClean="0"/>
              <a:t>to school.  Worst of all, some cities pass laws that make it</a:t>
            </a:r>
          </a:p>
          <a:p>
            <a:pPr>
              <a:lnSpc>
                <a:spcPct val="80000"/>
              </a:lnSpc>
              <a:buFont typeface="Wingdings" pitchFamily="2" charset="2"/>
              <a:buNone/>
            </a:pPr>
            <a:r>
              <a:rPr lang="en-US" dirty="0" smtClean="0"/>
              <a:t>even harder on the homeless.</a:t>
            </a:r>
            <a:endParaRPr lang="en-US" dirty="0"/>
          </a:p>
        </p:txBody>
      </p:sp>
    </p:spTree>
    <p:extLst>
      <p:ext uri="{BB962C8B-B14F-4D97-AF65-F5344CB8AC3E}">
        <p14:creationId xmlns:p14="http://schemas.microsoft.com/office/powerpoint/2010/main" val="3458686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Watch</a:t>
            </a:r>
            <a:endParaRPr lang="en-AU" dirty="0"/>
          </a:p>
        </p:txBody>
      </p:sp>
      <p:sp>
        <p:nvSpPr>
          <p:cNvPr id="3" name="Content Placeholder 2"/>
          <p:cNvSpPr>
            <a:spLocks noGrp="1"/>
          </p:cNvSpPr>
          <p:nvPr>
            <p:ph idx="1"/>
          </p:nvPr>
        </p:nvSpPr>
        <p:spPr/>
        <p:txBody>
          <a:bodyPr/>
          <a:lstStyle/>
          <a:p>
            <a:pPr marL="114300" indent="0">
              <a:buNone/>
            </a:pPr>
            <a:r>
              <a:rPr lang="en-AU" dirty="0">
                <a:hlinkClick r:id="rId2"/>
              </a:rPr>
              <a:t>https://</a:t>
            </a:r>
            <a:r>
              <a:rPr lang="en-AU" dirty="0" smtClean="0">
                <a:hlinkClick r:id="rId2"/>
              </a:rPr>
              <a:t>www.youtube.com/watch?v=C3TZGZn5VwA</a:t>
            </a:r>
            <a:r>
              <a:rPr lang="en-AU" dirty="0" smtClean="0"/>
              <a:t> </a:t>
            </a:r>
          </a:p>
          <a:p>
            <a:pPr marL="114300" indent="0">
              <a:buNone/>
            </a:pPr>
            <a:endParaRPr lang="en-US" dirty="0"/>
          </a:p>
          <a:p>
            <a:pPr marL="571500" indent="-457200">
              <a:buAutoNum type="arabicPeriod"/>
            </a:pPr>
            <a:r>
              <a:rPr lang="en-US" dirty="0" smtClean="0"/>
              <a:t>What is ‘tone’?</a:t>
            </a:r>
          </a:p>
          <a:p>
            <a:pPr marL="571500" indent="-457200">
              <a:buAutoNum type="arabicPeriod"/>
            </a:pPr>
            <a:r>
              <a:rPr lang="en-US" dirty="0" smtClean="0"/>
              <a:t>How can you identify it?</a:t>
            </a:r>
            <a:endParaRPr lang="en-AU" dirty="0"/>
          </a:p>
        </p:txBody>
      </p:sp>
    </p:spTree>
    <p:extLst>
      <p:ext uri="{BB962C8B-B14F-4D97-AF65-F5344CB8AC3E}">
        <p14:creationId xmlns:p14="http://schemas.microsoft.com/office/powerpoint/2010/main" val="1510524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609600" indent="-609600">
              <a:buFont typeface="Wingdings" pitchFamily="2" charset="2"/>
              <a:buNone/>
            </a:pPr>
            <a:r>
              <a:rPr lang="en-US" dirty="0" smtClean="0"/>
              <a:t>How would you describe the </a:t>
            </a:r>
            <a:r>
              <a:rPr lang="en-US" dirty="0" smtClean="0"/>
              <a:t>tone </a:t>
            </a:r>
            <a:r>
              <a:rPr lang="en-US" dirty="0" smtClean="0"/>
              <a:t>of </a:t>
            </a:r>
          </a:p>
          <a:p>
            <a:pPr marL="609600" indent="-609600">
              <a:buFont typeface="Wingdings" pitchFamily="2" charset="2"/>
              <a:buNone/>
            </a:pPr>
            <a:r>
              <a:rPr lang="en-US" dirty="0" smtClean="0"/>
              <a:t>this author?</a:t>
            </a:r>
          </a:p>
          <a:p>
            <a:pPr marL="609600" indent="-609600">
              <a:buFontTx/>
              <a:buAutoNum type="alphaLcPeriod"/>
            </a:pPr>
            <a:r>
              <a:rPr lang="en-US" dirty="0" smtClean="0"/>
              <a:t>Disgruntled</a:t>
            </a:r>
          </a:p>
          <a:p>
            <a:pPr marL="609600" indent="-609600">
              <a:buFontTx/>
              <a:buAutoNum type="alphaLcPeriod"/>
            </a:pPr>
            <a:r>
              <a:rPr lang="en-US" dirty="0" smtClean="0"/>
              <a:t>Nonchalant</a:t>
            </a:r>
          </a:p>
          <a:p>
            <a:pPr marL="609600" indent="-609600">
              <a:buFontTx/>
              <a:buAutoNum type="alphaLcPeriod"/>
            </a:pPr>
            <a:r>
              <a:rPr lang="en-US" dirty="0" smtClean="0"/>
              <a:t>Serious</a:t>
            </a:r>
          </a:p>
          <a:p>
            <a:pPr marL="609600" indent="-609600">
              <a:buFontTx/>
              <a:buNone/>
            </a:pPr>
            <a:endParaRPr lang="en-US" dirty="0" smtClean="0"/>
          </a:p>
          <a:p>
            <a:pPr marL="609600" indent="-609600">
              <a:buFontTx/>
              <a:buNone/>
            </a:pPr>
            <a:r>
              <a:rPr lang="en-US" dirty="0" smtClean="0"/>
              <a:t>Evidence?</a:t>
            </a:r>
          </a:p>
          <a:p>
            <a:endParaRPr lang="en-US" dirty="0"/>
          </a:p>
        </p:txBody>
      </p:sp>
    </p:spTree>
    <p:extLst>
      <p:ext uri="{BB962C8B-B14F-4D97-AF65-F5344CB8AC3E}">
        <p14:creationId xmlns:p14="http://schemas.microsoft.com/office/powerpoint/2010/main" val="6264810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Style</a:t>
            </a:r>
            <a:endParaRPr lang="en-US" dirty="0"/>
          </a:p>
        </p:txBody>
      </p:sp>
      <p:sp>
        <p:nvSpPr>
          <p:cNvPr id="3" name="Content Placeholder 2"/>
          <p:cNvSpPr>
            <a:spLocks noGrp="1"/>
          </p:cNvSpPr>
          <p:nvPr>
            <p:ph type="subTitle" idx="1"/>
          </p:nvPr>
        </p:nvSpPr>
        <p:spPr/>
        <p:txBody>
          <a:bodyPr>
            <a:normAutofit/>
          </a:bodyPr>
          <a:lstStyle/>
          <a:p>
            <a:pPr marL="114300"/>
            <a:r>
              <a:rPr lang="en-US" dirty="0"/>
              <a:t>is the way the author uses words, phrases, and sentences. </a:t>
            </a:r>
          </a:p>
        </p:txBody>
      </p:sp>
    </p:spTree>
    <p:extLst>
      <p:ext uri="{BB962C8B-B14F-4D97-AF65-F5344CB8AC3E}">
        <p14:creationId xmlns:p14="http://schemas.microsoft.com/office/powerpoint/2010/main" val="34842367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pPr marL="114300" indent="0">
              <a:buNone/>
            </a:pPr>
            <a:r>
              <a:rPr lang="en-US" dirty="0"/>
              <a:t>Formal</a:t>
            </a:r>
          </a:p>
          <a:p>
            <a:r>
              <a:rPr lang="en-US" dirty="0"/>
              <a:t>Vocabulary: high-level; business-like</a:t>
            </a:r>
          </a:p>
          <a:p>
            <a:endParaRPr lang="en-US" dirty="0"/>
          </a:p>
          <a:p>
            <a:r>
              <a:rPr lang="en-US" dirty="0"/>
              <a:t>Organization of text: very structured; perhaps with subtopics</a:t>
            </a:r>
          </a:p>
          <a:p>
            <a:endParaRPr lang="en-US" dirty="0"/>
          </a:p>
          <a:p>
            <a:r>
              <a:rPr lang="en-US" dirty="0"/>
              <a:t>Audience – usually </a:t>
            </a:r>
            <a:r>
              <a:rPr lang="en-US" dirty="0" smtClean="0"/>
              <a:t>written in the third person</a:t>
            </a:r>
            <a:endParaRPr lang="en-US" dirty="0"/>
          </a:p>
          <a:p>
            <a:endParaRPr lang="en-US" dirty="0"/>
          </a:p>
          <a:p>
            <a:r>
              <a:rPr lang="en-US" dirty="0"/>
              <a:t>Sentences: structure </a:t>
            </a:r>
            <a:r>
              <a:rPr lang="en-US" dirty="0" smtClean="0"/>
              <a:t>varies</a:t>
            </a:r>
            <a:endParaRPr lang="en-AU" dirty="0"/>
          </a:p>
        </p:txBody>
      </p:sp>
    </p:spTree>
    <p:extLst>
      <p:ext uri="{BB962C8B-B14F-4D97-AF65-F5344CB8AC3E}">
        <p14:creationId xmlns:p14="http://schemas.microsoft.com/office/powerpoint/2010/main" val="32669932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pPr marL="114300" indent="0">
              <a:buNone/>
            </a:pPr>
            <a:r>
              <a:rPr lang="en-US" dirty="0" smtClean="0"/>
              <a:t>Informal</a:t>
            </a:r>
            <a:endParaRPr lang="en-US" dirty="0"/>
          </a:p>
          <a:p>
            <a:r>
              <a:rPr lang="en-US" dirty="0"/>
              <a:t>Vocabulary – low-level; perhaps slang; dialogue</a:t>
            </a:r>
          </a:p>
          <a:p>
            <a:endParaRPr lang="en-US" dirty="0"/>
          </a:p>
          <a:p>
            <a:r>
              <a:rPr lang="en-US" dirty="0"/>
              <a:t>Organization of text – more so narrative or note-like</a:t>
            </a:r>
          </a:p>
          <a:p>
            <a:endParaRPr lang="en-US" dirty="0"/>
          </a:p>
          <a:p>
            <a:r>
              <a:rPr lang="en-US" dirty="0"/>
              <a:t>Audience – usually </a:t>
            </a:r>
            <a:r>
              <a:rPr lang="en-US" dirty="0" smtClean="0"/>
              <a:t>written in the first person</a:t>
            </a:r>
          </a:p>
          <a:p>
            <a:pPr marL="114300" indent="0">
              <a:buNone/>
            </a:pPr>
            <a:endParaRPr lang="en-US" dirty="0"/>
          </a:p>
          <a:p>
            <a:r>
              <a:rPr lang="en-US" dirty="0"/>
              <a:t>Sentences – don’t vary as much in structure; mostly simple or compound sentences</a:t>
            </a:r>
          </a:p>
        </p:txBody>
      </p:sp>
    </p:spTree>
    <p:extLst>
      <p:ext uri="{BB962C8B-B14F-4D97-AF65-F5344CB8AC3E}">
        <p14:creationId xmlns:p14="http://schemas.microsoft.com/office/powerpoint/2010/main" val="21086403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pPr marL="114300" indent="0">
              <a:buNone/>
            </a:pPr>
            <a:r>
              <a:rPr lang="en-US" dirty="0"/>
              <a:t>About three million people have to look for a place to sleep at night.  Some homeless people have jobs but do not earn nearly enough money for both food and shelter.  Some become homeless because they have an unfortunate accident or lose their job. They do not have any back-up resources to make it through the hard times. </a:t>
            </a:r>
          </a:p>
          <a:p>
            <a:pPr marL="114300" indent="0">
              <a:buNone/>
            </a:pPr>
            <a:r>
              <a:rPr lang="en-US" dirty="0" smtClean="0"/>
              <a:t>The </a:t>
            </a:r>
            <a:r>
              <a:rPr lang="en-US" dirty="0"/>
              <a:t>homeless face terrible problems. Many become victims of violence.  Serious health problems may begin because they are exposed to bad weather and unclean conditions.  Homeless children may miss the chance to go to school.  Worst of all, some cities pass laws that make it even harder on the homeless.</a:t>
            </a:r>
          </a:p>
        </p:txBody>
      </p:sp>
    </p:spTree>
    <p:extLst>
      <p:ext uri="{BB962C8B-B14F-4D97-AF65-F5344CB8AC3E}">
        <p14:creationId xmlns:p14="http://schemas.microsoft.com/office/powerpoint/2010/main" val="14029679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pPr marL="114300" indent="0">
              <a:buNone/>
            </a:pPr>
            <a:r>
              <a:rPr lang="en-US" dirty="0"/>
              <a:t>How would you describe the writing style of this author?</a:t>
            </a:r>
          </a:p>
          <a:p>
            <a:endParaRPr lang="en-US" dirty="0"/>
          </a:p>
          <a:p>
            <a:pPr marL="571500" indent="-457200">
              <a:buAutoNum type="alphaLcPeriod"/>
            </a:pPr>
            <a:r>
              <a:rPr lang="en-US" dirty="0" smtClean="0"/>
              <a:t>Formal</a:t>
            </a:r>
          </a:p>
          <a:p>
            <a:pPr marL="571500" indent="-457200">
              <a:buAutoNum type="alphaLcPeriod"/>
            </a:pPr>
            <a:r>
              <a:rPr lang="en-US" dirty="0" smtClean="0"/>
              <a:t>Conversational</a:t>
            </a:r>
          </a:p>
          <a:p>
            <a:pPr marL="571500" indent="-457200">
              <a:buAutoNum type="alphaLcPeriod"/>
            </a:pPr>
            <a:r>
              <a:rPr lang="en-US" dirty="0" err="1" smtClean="0"/>
              <a:t>Colourful</a:t>
            </a:r>
            <a:endParaRPr lang="en-US" dirty="0"/>
          </a:p>
          <a:p>
            <a:endParaRPr lang="en-US" dirty="0"/>
          </a:p>
          <a:p>
            <a:pPr marL="114300" indent="0">
              <a:buNone/>
            </a:pPr>
            <a:r>
              <a:rPr lang="en-US" dirty="0"/>
              <a:t>Evidence?</a:t>
            </a:r>
          </a:p>
          <a:p>
            <a:endParaRPr lang="en-AU" dirty="0"/>
          </a:p>
        </p:txBody>
      </p:sp>
    </p:spTree>
    <p:extLst>
      <p:ext uri="{BB962C8B-B14F-4D97-AF65-F5344CB8AC3E}">
        <p14:creationId xmlns:p14="http://schemas.microsoft.com/office/powerpoint/2010/main" val="12188175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Style Words</a:t>
            </a:r>
            <a:endParaRPr lang="en-AU" dirty="0"/>
          </a:p>
        </p:txBody>
      </p:sp>
      <p:sp>
        <p:nvSpPr>
          <p:cNvPr id="3" name="Content Placeholder 2"/>
          <p:cNvSpPr>
            <a:spLocks noGrp="1"/>
          </p:cNvSpPr>
          <p:nvPr>
            <p:ph sz="half" idx="1"/>
          </p:nvPr>
        </p:nvSpPr>
        <p:spPr/>
        <p:txBody>
          <a:bodyPr>
            <a:normAutofit fontScale="70000" lnSpcReduction="20000"/>
          </a:bodyPr>
          <a:lstStyle/>
          <a:p>
            <a:r>
              <a:rPr lang="en-AU" dirty="0"/>
              <a:t>Amusing</a:t>
            </a:r>
          </a:p>
          <a:p>
            <a:r>
              <a:rPr lang="en-AU" dirty="0"/>
              <a:t>Balanced</a:t>
            </a:r>
          </a:p>
          <a:p>
            <a:r>
              <a:rPr lang="en-AU" dirty="0"/>
              <a:t>Chatty</a:t>
            </a:r>
          </a:p>
          <a:p>
            <a:r>
              <a:rPr lang="en-AU" dirty="0"/>
              <a:t>Clear</a:t>
            </a:r>
          </a:p>
          <a:p>
            <a:r>
              <a:rPr lang="en-AU" dirty="0"/>
              <a:t>Colloquial</a:t>
            </a:r>
          </a:p>
          <a:p>
            <a:r>
              <a:rPr lang="en-AU" dirty="0"/>
              <a:t>Colourful</a:t>
            </a:r>
          </a:p>
          <a:p>
            <a:r>
              <a:rPr lang="en-AU" dirty="0"/>
              <a:t>Controlled</a:t>
            </a:r>
          </a:p>
          <a:p>
            <a:r>
              <a:rPr lang="en-AU" dirty="0"/>
              <a:t>Conversational</a:t>
            </a:r>
          </a:p>
          <a:p>
            <a:r>
              <a:rPr lang="en-AU" dirty="0"/>
              <a:t>Convoluted</a:t>
            </a:r>
          </a:p>
          <a:p>
            <a:r>
              <a:rPr lang="en-AU" dirty="0"/>
              <a:t>Direct</a:t>
            </a:r>
          </a:p>
          <a:p>
            <a:r>
              <a:rPr lang="en-AU" dirty="0"/>
              <a:t>Dramatic</a:t>
            </a:r>
          </a:p>
          <a:p>
            <a:r>
              <a:rPr lang="en-AU" dirty="0" smtClean="0"/>
              <a:t>Flowery</a:t>
            </a:r>
          </a:p>
          <a:p>
            <a:r>
              <a:rPr lang="en-AU" dirty="0"/>
              <a:t>Vivid</a:t>
            </a:r>
          </a:p>
          <a:p>
            <a:r>
              <a:rPr lang="en-AU" dirty="0" smtClean="0"/>
              <a:t>Witty</a:t>
            </a:r>
            <a:endParaRPr lang="en-AU" dirty="0"/>
          </a:p>
          <a:p>
            <a:endParaRPr lang="en-AU" dirty="0"/>
          </a:p>
        </p:txBody>
      </p:sp>
      <p:sp>
        <p:nvSpPr>
          <p:cNvPr id="5" name="Content Placeholder 4"/>
          <p:cNvSpPr>
            <a:spLocks noGrp="1"/>
          </p:cNvSpPr>
          <p:nvPr>
            <p:ph sz="half" idx="2"/>
          </p:nvPr>
        </p:nvSpPr>
        <p:spPr/>
        <p:txBody>
          <a:bodyPr>
            <a:normAutofit fontScale="70000" lnSpcReduction="20000"/>
          </a:bodyPr>
          <a:lstStyle/>
          <a:p>
            <a:r>
              <a:rPr lang="en-AU" dirty="0"/>
              <a:t>Focused</a:t>
            </a:r>
          </a:p>
          <a:p>
            <a:r>
              <a:rPr lang="en-AU" dirty="0"/>
              <a:t>Formal</a:t>
            </a:r>
          </a:p>
          <a:p>
            <a:r>
              <a:rPr lang="en-AU" dirty="0"/>
              <a:t>Fragmented</a:t>
            </a:r>
          </a:p>
          <a:p>
            <a:r>
              <a:rPr lang="en-AU" dirty="0"/>
              <a:t>Incisive</a:t>
            </a:r>
          </a:p>
          <a:p>
            <a:r>
              <a:rPr lang="en-AU" dirty="0"/>
              <a:t>Informal</a:t>
            </a:r>
          </a:p>
          <a:p>
            <a:r>
              <a:rPr lang="en-AU" dirty="0"/>
              <a:t>Learned</a:t>
            </a:r>
          </a:p>
          <a:p>
            <a:r>
              <a:rPr lang="en-AU" dirty="0"/>
              <a:t>Lucid</a:t>
            </a:r>
          </a:p>
          <a:p>
            <a:r>
              <a:rPr lang="en-AU" dirty="0"/>
              <a:t>Measured</a:t>
            </a:r>
          </a:p>
          <a:p>
            <a:r>
              <a:rPr lang="en-AU" dirty="0"/>
              <a:t>Mellifluous</a:t>
            </a:r>
          </a:p>
          <a:p>
            <a:r>
              <a:rPr lang="en-AU" dirty="0"/>
              <a:t>Melodramatic</a:t>
            </a:r>
          </a:p>
          <a:p>
            <a:r>
              <a:rPr lang="en-AU" dirty="0"/>
              <a:t>Polished</a:t>
            </a:r>
          </a:p>
          <a:p>
            <a:r>
              <a:rPr lang="en-AU" dirty="0"/>
              <a:t>Sophisticated</a:t>
            </a:r>
          </a:p>
          <a:p>
            <a:endParaRPr lang="en-AU" dirty="0"/>
          </a:p>
        </p:txBody>
      </p:sp>
    </p:spTree>
    <p:extLst>
      <p:ext uri="{BB962C8B-B14F-4D97-AF65-F5344CB8AC3E}">
        <p14:creationId xmlns:p14="http://schemas.microsoft.com/office/powerpoint/2010/main" val="648383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Font typeface="Wingdings" pitchFamily="2" charset="2"/>
              <a:buNone/>
            </a:pPr>
            <a:r>
              <a:rPr lang="en-US" dirty="0" smtClean="0"/>
              <a:t>TONE is simply the author’s attitude toward the subject.  </a:t>
            </a:r>
          </a:p>
          <a:p>
            <a:pPr>
              <a:buFont typeface="Wingdings" pitchFamily="2" charset="2"/>
              <a:buNone/>
            </a:pPr>
            <a:endParaRPr lang="en-US" dirty="0" smtClean="0"/>
          </a:p>
          <a:p>
            <a:pPr>
              <a:buFont typeface="Wingdings" pitchFamily="2" charset="2"/>
              <a:buNone/>
            </a:pPr>
            <a:r>
              <a:rPr lang="en-US" dirty="0" smtClean="0"/>
              <a:t>You can </a:t>
            </a:r>
            <a:r>
              <a:rPr lang="en-US" dirty="0" err="1" smtClean="0"/>
              <a:t>recognise</a:t>
            </a:r>
            <a:r>
              <a:rPr lang="en-US" dirty="0" smtClean="0"/>
              <a:t> the tone/attitude by the language/word</a:t>
            </a:r>
          </a:p>
          <a:p>
            <a:pPr>
              <a:buFont typeface="Wingdings" pitchFamily="2" charset="2"/>
              <a:buNone/>
            </a:pPr>
            <a:r>
              <a:rPr lang="en-US" dirty="0" smtClean="0"/>
              <a:t>choices the author uses.  His language will reveal his/her</a:t>
            </a:r>
          </a:p>
          <a:p>
            <a:pPr>
              <a:buFont typeface="Wingdings" pitchFamily="2" charset="2"/>
              <a:buNone/>
            </a:pPr>
            <a:r>
              <a:rPr lang="en-US" dirty="0" smtClean="0"/>
              <a:t>perspective/opinion (that is, whether it is positive/negative)</a:t>
            </a:r>
          </a:p>
          <a:p>
            <a:pPr>
              <a:buFont typeface="Wingdings" pitchFamily="2" charset="2"/>
              <a:buNone/>
            </a:pPr>
            <a:r>
              <a:rPr lang="en-US" dirty="0" smtClean="0"/>
              <a:t>about the subject.</a:t>
            </a:r>
          </a:p>
          <a:p>
            <a:pPr>
              <a:buFont typeface="Wingdings" pitchFamily="2" charset="2"/>
              <a:buNone/>
            </a:pPr>
            <a:endParaRPr lang="en-US" dirty="0" smtClean="0"/>
          </a:p>
          <a:p>
            <a:pPr>
              <a:buFont typeface="Wingdings" pitchFamily="2" charset="2"/>
              <a:buNone/>
            </a:pPr>
            <a:r>
              <a:rPr lang="en-US" dirty="0" smtClean="0"/>
              <a:t>Tone </a:t>
            </a:r>
            <a:r>
              <a:rPr lang="en-US" u="sng" dirty="0" smtClean="0"/>
              <a:t>must be inferred</a:t>
            </a:r>
            <a:r>
              <a:rPr lang="en-US" dirty="0" smtClean="0"/>
              <a:t> through the use of descriptive words.</a:t>
            </a:r>
          </a:p>
          <a:p>
            <a:endParaRPr lang="en-US" dirty="0"/>
          </a:p>
        </p:txBody>
      </p:sp>
    </p:spTree>
    <p:extLst>
      <p:ext uri="{BB962C8B-B14F-4D97-AF65-F5344CB8AC3E}">
        <p14:creationId xmlns:p14="http://schemas.microsoft.com/office/powerpoint/2010/main" val="3889410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effectLst/>
              </a:rPr>
              <a:t>Look at the following two letters. Both convey essentially the same information, but they have two rather different tones.</a:t>
            </a:r>
          </a:p>
          <a:p>
            <a:pPr marL="0" indent="0">
              <a:buNone/>
            </a:pPr>
            <a:endParaRPr lang="en-US" dirty="0"/>
          </a:p>
          <a:p>
            <a:pPr marL="0" indent="0">
              <a:buNone/>
            </a:pPr>
            <a:r>
              <a:rPr lang="en-US" b="1" dirty="0" smtClean="0">
                <a:effectLst/>
              </a:rPr>
              <a:t>Letter A</a:t>
            </a:r>
            <a:endParaRPr lang="en-US" dirty="0" smtClean="0">
              <a:effectLst/>
            </a:endParaRPr>
          </a:p>
          <a:p>
            <a:pPr marL="0" indent="0">
              <a:buNone/>
            </a:pPr>
            <a:r>
              <a:rPr lang="en-US" dirty="0" smtClean="0">
                <a:effectLst/>
              </a:rPr>
              <a:t>Dear Client:</a:t>
            </a:r>
          </a:p>
          <a:p>
            <a:pPr marL="0" indent="0">
              <a:buNone/>
            </a:pPr>
            <a:r>
              <a:rPr lang="en-US" dirty="0" smtClean="0">
                <a:effectLst/>
              </a:rPr>
              <a:t>Thank you for your letter. We will take your suggestion into consideration. We appreciate your concern.</a:t>
            </a:r>
          </a:p>
          <a:p>
            <a:pPr marL="0" indent="0">
              <a:buNone/>
            </a:pPr>
            <a:endParaRPr lang="en-US" dirty="0" smtClean="0"/>
          </a:p>
          <a:p>
            <a:pPr marL="0" indent="0">
              <a:buNone/>
            </a:pPr>
            <a:r>
              <a:rPr lang="en-US" b="1" dirty="0"/>
              <a:t>Letter B</a:t>
            </a:r>
          </a:p>
          <a:p>
            <a:pPr marL="0" indent="0">
              <a:buNone/>
            </a:pPr>
            <a:r>
              <a:rPr lang="en-US" dirty="0"/>
              <a:t>Dear Valued Customer:</a:t>
            </a:r>
          </a:p>
          <a:p>
            <a:pPr marL="0" indent="0">
              <a:buNone/>
            </a:pPr>
            <a:r>
              <a:rPr lang="en-US" dirty="0"/>
              <a:t>Thank you for your recent letter regarding our refund policy and procedure. We are taking your suggestion quite seriously and truly appreciate your concern.</a:t>
            </a:r>
          </a:p>
          <a:p>
            <a:pPr marL="0" indent="0">
              <a:buNone/>
            </a:pPr>
            <a:endParaRPr lang="en-US" dirty="0"/>
          </a:p>
        </p:txBody>
      </p:sp>
    </p:spTree>
    <p:extLst>
      <p:ext uri="{BB962C8B-B14F-4D97-AF65-F5344CB8AC3E}">
        <p14:creationId xmlns:p14="http://schemas.microsoft.com/office/powerpoint/2010/main" val="1806834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rPr>
              <a:t>Use your observations to answer the following questions.</a:t>
            </a:r>
            <a:endParaRPr lang="en-US" dirty="0"/>
          </a:p>
        </p:txBody>
      </p:sp>
      <p:sp>
        <p:nvSpPr>
          <p:cNvPr id="3" name="Content Placeholder 2"/>
          <p:cNvSpPr>
            <a:spLocks noGrp="1"/>
          </p:cNvSpPr>
          <p:nvPr>
            <p:ph idx="1"/>
          </p:nvPr>
        </p:nvSpPr>
        <p:spPr/>
        <p:txBody>
          <a:bodyPr/>
          <a:lstStyle/>
          <a:p>
            <a:pPr marL="114300" indent="0">
              <a:buNone/>
            </a:pPr>
            <a:r>
              <a:rPr lang="en-US" dirty="0" smtClean="0">
                <a:effectLst/>
              </a:rPr>
              <a:t>The tone of letter A is best classified as </a:t>
            </a:r>
          </a:p>
          <a:p>
            <a:pPr marL="457200" lvl="1" indent="0">
              <a:buNone/>
            </a:pPr>
            <a:r>
              <a:rPr lang="en-US" dirty="0" smtClean="0">
                <a:effectLst/>
              </a:rPr>
              <a:t>a) sincere.</a:t>
            </a:r>
          </a:p>
          <a:p>
            <a:pPr marL="457200" lvl="1" indent="0">
              <a:buNone/>
            </a:pPr>
            <a:r>
              <a:rPr lang="en-US" dirty="0" smtClean="0">
                <a:effectLst/>
              </a:rPr>
              <a:t>b) complimentary.</a:t>
            </a:r>
          </a:p>
          <a:p>
            <a:pPr marL="457200" lvl="1" indent="0">
              <a:buNone/>
            </a:pPr>
            <a:r>
              <a:rPr lang="en-US" dirty="0" smtClean="0">
                <a:effectLst/>
              </a:rPr>
              <a:t>c) indifferent.</a:t>
            </a:r>
          </a:p>
          <a:p>
            <a:endParaRPr lang="en-US" dirty="0"/>
          </a:p>
        </p:txBody>
      </p:sp>
    </p:spTree>
    <p:extLst>
      <p:ext uri="{BB962C8B-B14F-4D97-AF65-F5344CB8AC3E}">
        <p14:creationId xmlns:p14="http://schemas.microsoft.com/office/powerpoint/2010/main" val="1848739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14300" indent="0">
              <a:buNone/>
            </a:pPr>
            <a:r>
              <a:rPr lang="en-US" dirty="0" smtClean="0">
                <a:effectLst/>
              </a:rPr>
              <a:t>The tone of letter B is best classified as </a:t>
            </a:r>
          </a:p>
          <a:p>
            <a:pPr marL="457200" lvl="1" indent="0">
              <a:buNone/>
            </a:pPr>
            <a:r>
              <a:rPr lang="en-US" dirty="0" smtClean="0">
                <a:effectLst/>
              </a:rPr>
              <a:t>a) cheerful.</a:t>
            </a:r>
          </a:p>
          <a:p>
            <a:pPr marL="457200" lvl="1" indent="0">
              <a:buNone/>
            </a:pPr>
            <a:r>
              <a:rPr lang="en-US" dirty="0" smtClean="0">
                <a:effectLst/>
              </a:rPr>
              <a:t>b) sincere.</a:t>
            </a:r>
          </a:p>
          <a:p>
            <a:pPr marL="457200" lvl="1" indent="0">
              <a:buNone/>
            </a:pPr>
            <a:r>
              <a:rPr lang="en-US" dirty="0" smtClean="0">
                <a:effectLst/>
              </a:rPr>
              <a:t>c) apologetic.</a:t>
            </a:r>
          </a:p>
          <a:p>
            <a:endParaRPr lang="en-US" dirty="0"/>
          </a:p>
        </p:txBody>
      </p:sp>
    </p:spTree>
    <p:extLst>
      <p:ext uri="{BB962C8B-B14F-4D97-AF65-F5344CB8AC3E}">
        <p14:creationId xmlns:p14="http://schemas.microsoft.com/office/powerpoint/2010/main" val="3442959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rPr>
              <a:t>Which of these letters has a more positive tone?</a:t>
            </a:r>
            <a:endParaRPr lang="en-US" dirty="0"/>
          </a:p>
        </p:txBody>
      </p:sp>
      <p:sp>
        <p:nvSpPr>
          <p:cNvPr id="3" name="Content Placeholder 2"/>
          <p:cNvSpPr>
            <a:spLocks noGrp="1"/>
          </p:cNvSpPr>
          <p:nvPr>
            <p:ph idx="1"/>
          </p:nvPr>
        </p:nvSpPr>
        <p:spPr/>
        <p:txBody>
          <a:bodyPr/>
          <a:lstStyle/>
          <a:p>
            <a:pPr marL="0" indent="0">
              <a:buNone/>
            </a:pPr>
            <a:r>
              <a:rPr lang="en-US" dirty="0" smtClean="0"/>
              <a:t>Why? Evidence.</a:t>
            </a:r>
            <a:endParaRPr lang="en-US" dirty="0"/>
          </a:p>
        </p:txBody>
      </p:sp>
    </p:spTree>
    <p:extLst>
      <p:ext uri="{BB962C8B-B14F-4D97-AF65-F5344CB8AC3E}">
        <p14:creationId xmlns:p14="http://schemas.microsoft.com/office/powerpoint/2010/main" val="3891425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L</a:t>
            </a:r>
            <a:r>
              <a:rPr lang="en-US" dirty="0" smtClean="0">
                <a:effectLst/>
              </a:rPr>
              <a:t>etter B uses key words like "</a:t>
            </a:r>
            <a:r>
              <a:rPr lang="en-US" i="1" dirty="0" smtClean="0">
                <a:effectLst/>
              </a:rPr>
              <a:t>valued</a:t>
            </a:r>
            <a:r>
              <a:rPr lang="en-US" dirty="0" smtClean="0">
                <a:effectLst/>
              </a:rPr>
              <a:t> customer" and "</a:t>
            </a:r>
            <a:r>
              <a:rPr lang="en-US" i="1" dirty="0" smtClean="0">
                <a:effectLst/>
              </a:rPr>
              <a:t>truly</a:t>
            </a:r>
            <a:r>
              <a:rPr lang="en-US" dirty="0" smtClean="0">
                <a:effectLst/>
              </a:rPr>
              <a:t> appreciate." </a:t>
            </a:r>
          </a:p>
          <a:p>
            <a:r>
              <a:rPr lang="en-US" dirty="0"/>
              <a:t>R</a:t>
            </a:r>
            <a:r>
              <a:rPr lang="en-US" dirty="0" smtClean="0">
                <a:effectLst/>
              </a:rPr>
              <a:t>efers to the specific contents of the reader's letter, thus letting the reader know that his or her letter has been read.</a:t>
            </a:r>
          </a:p>
          <a:p>
            <a:r>
              <a:rPr lang="en-US" dirty="0" smtClean="0">
                <a:effectLst/>
              </a:rPr>
              <a:t>Furthermore, letter B tells the reader not just that the company "will take your suggestion into consideration"—which sounds a bit like an empty promise but that the writers are taking the suggestion "quite seriously."</a:t>
            </a:r>
            <a:endParaRPr lang="en-US" dirty="0"/>
          </a:p>
        </p:txBody>
      </p:sp>
    </p:spTree>
    <p:extLst>
      <p:ext uri="{BB962C8B-B14F-4D97-AF65-F5344CB8AC3E}">
        <p14:creationId xmlns:p14="http://schemas.microsoft.com/office/powerpoint/2010/main" val="2684874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effectLst/>
              </a:rPr>
              <a:t>You may have also noticed that the sentences in letter B are longer than those in letter A. </a:t>
            </a:r>
          </a:p>
          <a:p>
            <a:pPr marL="0" indent="0">
              <a:buNone/>
            </a:pPr>
            <a:endParaRPr lang="en-US" dirty="0" smtClean="0"/>
          </a:p>
          <a:p>
            <a:pPr marL="0" indent="0">
              <a:buNone/>
            </a:pPr>
            <a:r>
              <a:rPr lang="en-US" dirty="0" smtClean="0"/>
              <a:t>What meaning does this construe to the reader?</a:t>
            </a:r>
            <a:endParaRPr lang="en-US" dirty="0"/>
          </a:p>
        </p:txBody>
      </p:sp>
    </p:spTree>
    <p:extLst>
      <p:ext uri="{BB962C8B-B14F-4D97-AF65-F5344CB8AC3E}">
        <p14:creationId xmlns:p14="http://schemas.microsoft.com/office/powerpoint/2010/main" val="16763224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122</TotalTime>
  <Words>1186</Words>
  <Application>Microsoft Office PowerPoint</Application>
  <PresentationFormat>On-screen Show (4:3)</PresentationFormat>
  <Paragraphs>246</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Cambria</vt:lpstr>
      <vt:lpstr>Wingdings</vt:lpstr>
      <vt:lpstr>Adjacency</vt:lpstr>
      <vt:lpstr>Tone</vt:lpstr>
      <vt:lpstr>Watch</vt:lpstr>
      <vt:lpstr>PowerPoint Presentation</vt:lpstr>
      <vt:lpstr>PowerPoint Presentation</vt:lpstr>
      <vt:lpstr>Use your observations to answer the following questions.</vt:lpstr>
      <vt:lpstr>PowerPoint Presentation</vt:lpstr>
      <vt:lpstr>Which of these letters has a more positive tone?</vt:lpstr>
      <vt:lpstr>PowerPoint Presentation</vt:lpstr>
      <vt:lpstr>PowerPoint Presentation</vt:lpstr>
      <vt:lpstr>PowerPoint Presentation</vt:lpstr>
      <vt:lpstr>PowerPoint Presentation</vt:lpstr>
      <vt:lpstr>POSITIVE TONE </vt:lpstr>
      <vt:lpstr>POWERFUL/STRONG TONE </vt:lpstr>
      <vt:lpstr>NEGATIVE TONE </vt:lpstr>
      <vt:lpstr>MOCKING TONE </vt:lpstr>
      <vt:lpstr>OTHER USEFUL TONE WORDS </vt:lpstr>
      <vt:lpstr>PowerPoint Presentation</vt:lpstr>
      <vt:lpstr>PowerPoint Presentation</vt:lpstr>
      <vt:lpstr>PowerPoint Presentation</vt:lpstr>
      <vt:lpstr>PowerPoint Presentation</vt:lpstr>
      <vt:lpstr>Style</vt:lpstr>
      <vt:lpstr>PowerPoint Presentation</vt:lpstr>
      <vt:lpstr>PowerPoint Presentation</vt:lpstr>
      <vt:lpstr>PowerPoint Presentation</vt:lpstr>
      <vt:lpstr>PowerPoint Presentation</vt:lpstr>
      <vt:lpstr>Style Words</vt:lpstr>
    </vt:vector>
  </TitlesOfParts>
  <Company>Emmanuel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Tone</dc:title>
  <dc:creator>Clinton Gray</dc:creator>
  <cp:lastModifiedBy>Clinton Gray</cp:lastModifiedBy>
  <cp:revision>12</cp:revision>
  <dcterms:created xsi:type="dcterms:W3CDTF">2013-02-24T10:22:50Z</dcterms:created>
  <dcterms:modified xsi:type="dcterms:W3CDTF">2015-05-20T06:13:22Z</dcterms:modified>
</cp:coreProperties>
</file>